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1" r:id="rId7"/>
    <p:sldMasterId id="2147483733" r:id="rId8"/>
  </p:sldMasterIdLst>
  <p:notesMasterIdLst>
    <p:notesMasterId r:id="rId21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57271-FB81-40A7-BF9D-D20B8CE7C87E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7E71-5C80-4525-9FE5-62801321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2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B9EBEA-1C79-4651-9BE4-EB1F453095DD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7E720-C0F2-438F-89C5-F038B82CA50E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8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0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0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E7CE-7338-4CCA-BDAA-B2155BA07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E192-3386-470F-B646-6AFE71EB74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A390-E2B9-4E01-986C-6A296DFD92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F690-6AFF-4DC8-9902-6338DC19B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16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DAAA-4E27-4F1A-9ECE-C5CB705B8B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C9D4-615E-47A4-8DC3-92C78370EA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1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844F-AF2B-4A9E-BC2A-DF6D49687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4D1C-F03A-4A9F-8069-A2E2F658B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0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1F90-02BD-4325-B222-97B20CED6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1650-A2F8-4D4D-B929-12F86D08AA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4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552D-4E73-4A1F-834F-D5805CAA0C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7DB4-EE95-45D2-8226-FC29A3C68D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1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D9CA-AF82-4A72-9EBA-E82E75021C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A454-C047-401D-BEB0-F4FC2D0A4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101A-2164-490B-A192-FF7F9B196F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AAE6-C851-46F9-8D5C-C5D203CA92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1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58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F903-6200-4879-B80A-B8176BF542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1CC6-8F67-41EC-9B5E-CE74DC12C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5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84F2-C9E7-473C-BDC2-D917F67175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BC61-F022-4039-8F39-2B9CEED0B3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10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F701-CA91-46F7-8CD1-C743B664F7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BCC0-02D2-4E35-81E6-B17455F15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28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A8A7-0753-461E-B3A5-652195276C7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B882-8D08-43C3-9FF1-F6D067F7BA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24667"/>
      </p:ext>
    </p:extLst>
  </p:cSld>
  <p:clrMapOvr>
    <a:masterClrMapping/>
  </p:clrMapOvr>
  <p:transition spd="med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B271-FE16-49B0-9A39-31C60E3780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2B4A-15AD-4BB2-832C-DC13820A9E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50466"/>
      </p:ext>
    </p:extLst>
  </p:cSld>
  <p:clrMapOvr>
    <a:masterClrMapping/>
  </p:clrMapOvr>
  <p:transition spd="med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2EF2-E69F-42A5-9F82-43C7C46C77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BD61-14E7-45CA-BB16-22F90F46D6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28611"/>
      </p:ext>
    </p:extLst>
  </p:cSld>
  <p:clrMapOvr>
    <a:masterClrMapping/>
  </p:clrMapOvr>
  <p:transition spd="med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9770-E80E-4CC5-97D9-7A4B7ECE971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F604-A393-459D-9E8E-EAD807B34A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13070"/>
      </p:ext>
    </p:extLst>
  </p:cSld>
  <p:clrMapOvr>
    <a:masterClrMapping/>
  </p:clrMapOvr>
  <p:transition spd="med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E9A4-0EC0-4938-ABEC-65BCC16B8D9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8C54-1279-4F33-98E4-FFAA7E37A3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01872"/>
      </p:ext>
    </p:extLst>
  </p:cSld>
  <p:clrMapOvr>
    <a:masterClrMapping/>
  </p:clrMapOvr>
  <p:transition spd="med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B05E-9BED-44B1-B354-C7B8F69BE3D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6152-E806-4402-B38D-E930BE220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26024"/>
      </p:ext>
    </p:extLst>
  </p:cSld>
  <p:clrMapOvr>
    <a:masterClrMapping/>
  </p:clrMapOvr>
  <p:transition spd="med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88ED-1A20-4D1E-A2BE-44C6044770E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BB1B-2C70-4C3B-9795-536406449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25059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39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21BF-9A5A-45E3-BD58-8F253E510C8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C915-1F26-42A4-8803-4F8BF8458C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96207"/>
      </p:ext>
    </p:extLst>
  </p:cSld>
  <p:clrMapOvr>
    <a:masterClrMapping/>
  </p:clrMapOvr>
  <p:transition spd="med"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B5C7-5D63-4534-9705-60DD4C9E99C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80519-B45D-4490-8621-CB60E980C1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14716"/>
      </p:ext>
    </p:extLst>
  </p:cSld>
  <p:clrMapOvr>
    <a:masterClrMapping/>
  </p:clrMapOvr>
  <p:transition spd="med"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7B47-6755-488A-A8C6-7E1B17426F0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87C8-DAC7-4B77-96F4-22E9C649DC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10708"/>
      </p:ext>
    </p:extLst>
  </p:cSld>
  <p:clrMapOvr>
    <a:masterClrMapping/>
  </p:clrMapOvr>
  <p:transition spd="med"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FFFA1-8D0A-4908-A9E5-0EF9C9AA38E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A6EC-BF72-416D-A17B-C48BFD0865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43991"/>
      </p:ext>
    </p:extLst>
  </p:cSld>
  <p:clrMapOvr>
    <a:masterClrMapping/>
  </p:clrMapOvr>
  <p:transition spd="med">
    <p:strips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A8A7-0753-461E-B3A5-652195276C7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B882-8D08-43C3-9FF1-F6D067F7BA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12817"/>
      </p:ext>
    </p:extLst>
  </p:cSld>
  <p:clrMapOvr>
    <a:masterClrMapping/>
  </p:clrMapOvr>
  <p:transition spd="med">
    <p:strips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B271-FE16-49B0-9A39-31C60E3780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2B4A-15AD-4BB2-832C-DC13820A9E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2583"/>
      </p:ext>
    </p:extLst>
  </p:cSld>
  <p:clrMapOvr>
    <a:masterClrMapping/>
  </p:clrMapOvr>
  <p:transition spd="med">
    <p:strips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2EF2-E69F-42A5-9F82-43C7C46C77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BD61-14E7-45CA-BB16-22F90F46D6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88991"/>
      </p:ext>
    </p:extLst>
  </p:cSld>
  <p:clrMapOvr>
    <a:masterClrMapping/>
  </p:clrMapOvr>
  <p:transition spd="med">
    <p:strips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9770-E80E-4CC5-97D9-7A4B7ECE971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F604-A393-459D-9E8E-EAD807B34A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265"/>
      </p:ext>
    </p:extLst>
  </p:cSld>
  <p:clrMapOvr>
    <a:masterClrMapping/>
  </p:clrMapOvr>
  <p:transition spd="med">
    <p:strips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E9A4-0EC0-4938-ABEC-65BCC16B8D9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8C54-1279-4F33-98E4-FFAA7E37A3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2997"/>
      </p:ext>
    </p:extLst>
  </p:cSld>
  <p:clrMapOvr>
    <a:masterClrMapping/>
  </p:clrMapOvr>
  <p:transition spd="med">
    <p:strips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B05E-9BED-44B1-B354-C7B8F69BE3D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6152-E806-4402-B38D-E930BE220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84012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34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88ED-1A20-4D1E-A2BE-44C6044770E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BB1B-2C70-4C3B-9795-536406449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2800"/>
      </p:ext>
    </p:extLst>
  </p:cSld>
  <p:clrMapOvr>
    <a:masterClrMapping/>
  </p:clrMapOvr>
  <p:transition spd="med">
    <p:strips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21BF-9A5A-45E3-BD58-8F253E510C8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C915-1F26-42A4-8803-4F8BF8458C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18721"/>
      </p:ext>
    </p:extLst>
  </p:cSld>
  <p:clrMapOvr>
    <a:masterClrMapping/>
  </p:clrMapOvr>
  <p:transition spd="med">
    <p:strips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B5C7-5D63-4534-9705-60DD4C9E99C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80519-B45D-4490-8621-CB60E980C1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76162"/>
      </p:ext>
    </p:extLst>
  </p:cSld>
  <p:clrMapOvr>
    <a:masterClrMapping/>
  </p:clrMapOvr>
  <p:transition spd="med"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7B47-6755-488A-A8C6-7E1B17426F0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87C8-DAC7-4B77-96F4-22E9C649DC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88267"/>
      </p:ext>
    </p:extLst>
  </p:cSld>
  <p:clrMapOvr>
    <a:masterClrMapping/>
  </p:clrMapOvr>
  <p:transition spd="med">
    <p:strips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FFFA1-8D0A-4908-A9E5-0EF9C9AA38E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A6EC-BF72-416D-A17B-C48BFD0865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93300"/>
      </p:ext>
    </p:extLst>
  </p:cSld>
  <p:clrMapOvr>
    <a:masterClrMapping/>
  </p:clrMapOvr>
  <p:transition spd="med">
    <p:strips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5CAB-E660-4810-9DE8-D5993BDFC2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04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6429-8F40-46F0-A848-22087702A7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6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096F4-80D6-4FED-A1AB-F0028743BD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0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16ED9-2B96-40FC-9737-492EE49DC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17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FFB7-739D-4415-BD92-653671F7F8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6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6A4D-9A35-4F34-8BFE-2E3AC823A2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05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13802-159F-4B52-BD43-DCF78640F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78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10336-8F31-4C90-8AE7-160B055CA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84BF-CB4F-4A82-AFBE-73DFFCBC0A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47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FEFCD-1673-4077-98CE-FE2DDABDF8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35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C40C-8E99-43C3-A1A1-7418E2FC95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7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736E-0C14-4667-9A6A-C3D7AB809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2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8C8E-3D62-4215-AA88-58E3B4955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01CC-A866-48C5-874A-4C5DB85E08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57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00F9-6B7A-4425-AEC5-7A6C8E9641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B7D8-E74B-48C4-A0F2-C94EE6BC13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80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A50A-D81B-4C8F-A3AE-C5D421AAA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C571-AECE-42DF-8CD8-A67A9475B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8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02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0058-2460-4A4D-A9A7-99481C313F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4E71-DC8B-4534-87FA-F6FC125D24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68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734B-EAB4-4B00-99FB-861C72FE83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00A9-7D11-4F2D-AB59-DD3EC84EC5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664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EC08-DCB7-43E9-8004-1939E06869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8F65-57F4-4E7A-A5E9-B22726ABD8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03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D84E-1953-4CE1-B5AC-6A91D271C2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07D1-0DA3-4C8B-9482-D44359A339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38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D867-DC13-4B52-8067-CCEBA11938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477E-8FFE-424A-80BD-4077099ABA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00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A133-615C-4E78-B3B7-26853349AA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4BB0-7851-49FF-8506-7002D5B169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98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D97F-C5DD-4535-9FD2-BA2BFAB510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AB38-6887-42BD-931E-5832F67B35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753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B7F6-266B-4681-9120-0C724065A3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753A-B13F-470E-B6BC-190D9B22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868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FD71-F6F8-422F-BCAD-BB59419C00C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4696"/>
      </p:ext>
    </p:extLst>
  </p:cSld>
  <p:clrMapOvr>
    <a:masterClrMapping/>
  </p:clrMapOvr>
  <p:transition spd="med">
    <p:strips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77B6-3B68-4DCC-ACA9-DC532676163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53870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83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F6FC-63B6-465C-BBB1-55B6D932014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40528"/>
      </p:ext>
    </p:extLst>
  </p:cSld>
  <p:clrMapOvr>
    <a:masterClrMapping/>
  </p:clrMapOvr>
  <p:transition spd="med">
    <p:strips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47E0-E301-41BB-B30F-178E6535A12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97088"/>
      </p:ext>
    </p:extLst>
  </p:cSld>
  <p:clrMapOvr>
    <a:masterClrMapping/>
  </p:clrMapOvr>
  <p:transition spd="med">
    <p:strips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DA72-64A5-4423-95F4-5231D6DEF84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98047"/>
      </p:ext>
    </p:extLst>
  </p:cSld>
  <p:clrMapOvr>
    <a:masterClrMapping/>
  </p:clrMapOvr>
  <p:transition spd="med">
    <p:strips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6E29-88AC-4401-8B0A-BF7A8F177F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4038"/>
      </p:ext>
    </p:extLst>
  </p:cSld>
  <p:clrMapOvr>
    <a:masterClrMapping/>
  </p:clrMapOvr>
  <p:transition spd="med">
    <p:strips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5C5D-5F3E-4C30-86C5-62B422FB8F4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860"/>
      </p:ext>
    </p:extLst>
  </p:cSld>
  <p:clrMapOvr>
    <a:masterClrMapping/>
  </p:clrMapOvr>
  <p:transition spd="med">
    <p:strips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D318-F306-45BA-9332-E91FB267B40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9115"/>
      </p:ext>
    </p:extLst>
  </p:cSld>
  <p:clrMapOvr>
    <a:masterClrMapping/>
  </p:clrMapOvr>
  <p:transition spd="med">
    <p:strips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554C-56C1-4339-BDBE-55CA33DF20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38113"/>
      </p:ext>
    </p:extLst>
  </p:cSld>
  <p:clrMapOvr>
    <a:masterClrMapping/>
  </p:clrMapOvr>
  <p:transition spd="med">
    <p:strips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13E4-95AC-4CA7-BDB5-207943A2CC2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2487"/>
      </p:ext>
    </p:extLst>
  </p:cSld>
  <p:clrMapOvr>
    <a:masterClrMapping/>
  </p:clrMapOvr>
  <p:transition spd="med">
    <p:strips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7C67-629C-4F44-A031-FD1E3A81007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27325"/>
      </p:ext>
    </p:extLst>
  </p:cSld>
  <p:clrMapOvr>
    <a:masterClrMapping/>
  </p:clrMapOvr>
  <p:transition spd="med">
    <p:strips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03AB5-870C-497D-A344-F6B012E1D8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5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045F-6202-47D6-BF83-A7201ECCD6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8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30479-99D4-4C37-9023-D96AEA33EA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95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D9E98-FCDC-43D6-A5F5-315F3B3B2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81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6A5D7-A7B3-48BC-95C5-D26C2CD7DB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22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0863-4652-401E-A229-93A3A8B69A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71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8BE79-23D8-4F2D-A8CF-111DEDBFB0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138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8A5D-A210-40BD-BF8F-B5C500F167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826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F230-5FFF-421D-9ED4-3E627DD660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903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8FB8-0998-4F0E-96DE-CB196D9AA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258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79F2-5300-45C2-978B-74373E971D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7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51CF-D570-4564-9C6F-D120DAC1C8A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4086-8238-45BE-A0C9-C7CDE4EBD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1F22B3-EBCC-4753-8923-AC73B07DC4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FB2F6-BFE4-4133-9B14-D778146476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1483C-D461-4859-AF19-F731B77C5218}" type="datetimeFigureOut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3AA77-8251-4CCC-952B-74534646DD78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9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1483C-D461-4859-AF19-F731B77C5218}" type="datetimeFigureOut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3AA77-8251-4CCC-952B-74534646DD78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D26BD-8554-4E83-A526-6796919530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92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2C890-0DC3-4155-B717-81019834421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03.04.2013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0D148-B81A-4D1E-8720-30D7B8C31B61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D7CC4-CCEE-4300-8900-629E3A9F9272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8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134FF8-6B8A-4EF3-AC94-479D0B541FC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hyperlink" Target="baykal.ppt" TargetMode="Externa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H:\&#1095;&#1090;&#1077;&#1085;&#1080;&#1103;\&#1088;&#1086;&#1078;&#1076;&#1077;&#1089;&#1090;&#1074;&#1077;&#1085;&#1089;&#1082;&#1080;&#1077;%20&#1095;&#1090;&#1077;&#1085;&#1080;&#1103;\Mark_Bernes_-_S_Chego_Nachinajets_a_Rodina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H:\&#1087;&#1077;&#1089;&#1085;&#1080;\Iz_kino_Aleksandra.mp3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0.liveinternet.ru/images/attach/c/0/43/517/43517549_800pxPetropavlovskaia_Krepost_aerial.jpg" TargetMode="Externa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5506"/>
            <a:ext cx="8229600" cy="1800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Развитие творческих способностей учащихся в проектном  обучении  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/>
          </a:p>
        </p:txBody>
      </p:sp>
      <p:pic>
        <p:nvPicPr>
          <p:cNvPr id="1026" name="Picture 2" descr="pt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9" y="69766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DCIM\100CASIO\CIMG7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75228"/>
            <a:ext cx="4067943" cy="38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CASIO\CIMG78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9" y="2195209"/>
            <a:ext cx="4429364" cy="42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Юлия\Мои документы\P1010959-_____-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white">
                    <a:lumMod val="95000"/>
                    <a:lumOff val="5000"/>
                  </a:prstClr>
                </a:solidFill>
                <a:latin typeface="Arial" charset="0"/>
              </a:rPr>
              <a:t>Самое главное и впечатляющее, чем славится Камчатка, - вулканы, ее «каменные факелы». Мало мест на планете, где можно увидеть столько вулканов одновременно. На территории Камчатки находится более 160 вулканов, 28 из них - действующие. С 1966 года они входят в список объектов Всемирного наследия ЮНЕСКО</a:t>
            </a:r>
            <a:r>
              <a:rPr lang="ru-RU" sz="2800" dirty="0">
                <a:solidFill>
                  <a:prstClr val="black"/>
                </a:solidFill>
                <a:latin typeface="Arial" charset="0"/>
              </a:rPr>
              <a:t>. </a:t>
            </a:r>
            <a:endParaRPr lang="ru-RU" sz="2800" dirty="0">
              <a:solidFill>
                <a:srgbClr val="0D0D0D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07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111750" cy="28082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 а й к а л</a:t>
            </a:r>
          </a:p>
        </p:txBody>
      </p:sp>
      <p:pic>
        <p:nvPicPr>
          <p:cNvPr id="2051" name="Picture 5" descr="7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7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00438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7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275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4037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3825" y="115888"/>
            <a:ext cx="3392488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FFFFFF"/>
                </a:solidFill>
                <a:latin typeface="Book Antiqua" pitchFamily="18" charset="0"/>
              </a:rPr>
              <a:t>«Стоит в пучине морстей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FFFFFF"/>
                </a:solidFill>
                <a:latin typeface="Book Antiqua" pitchFamily="18" charset="0"/>
              </a:rPr>
              <a:t>Неприближенно к земли…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FFFFFF"/>
                </a:solidFill>
                <a:latin typeface="Book Antiqua" pitchFamily="18" charset="0"/>
              </a:rPr>
              <a:t>Остров посреде моря,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FFFFFF"/>
                </a:solidFill>
                <a:latin typeface="Book Antiqua" pitchFamily="18" charset="0"/>
              </a:rPr>
              <a:t>Аки звезда в небеси сияет»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48263" y="277018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1671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4822"/>
            <a:ext cx="3970784" cy="3318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Что же такое творчество? </a:t>
            </a:r>
            <a:r>
              <a:rPr lang="ru-RU" sz="2400" dirty="0" smtClean="0">
                <a:latin typeface="Times New Roman"/>
                <a:ea typeface="Calibri"/>
              </a:rPr>
              <a:t>Творчество — процесс деятельности, создающий качественно новые материальные и </a:t>
            </a:r>
            <a:r>
              <a:rPr lang="ru-RU" sz="2400" dirty="0">
                <a:latin typeface="Times New Roman"/>
                <a:ea typeface="Calibri"/>
              </a:rPr>
              <a:t>духовные ценности или итог создания субъективно нового. Основной критерий, отличающий творчество от изготовления (производства) — уникальность его результата. Результат творчества невозможно прямо вывести из </a:t>
            </a:r>
            <a:r>
              <a:rPr lang="ru-RU" sz="2400" dirty="0" smtClean="0">
                <a:latin typeface="Times New Roman"/>
                <a:ea typeface="Calibri"/>
              </a:rPr>
              <a:t>начальных </a:t>
            </a:r>
            <a:r>
              <a:rPr lang="ru-RU" sz="2400" dirty="0">
                <a:latin typeface="Times New Roman"/>
                <a:ea typeface="Calibri"/>
              </a:rPr>
              <a:t>условий. Никто, кроме, возможно, автора, не может получить в точности такой же результат</a:t>
            </a:r>
            <a:endParaRPr lang="ru-RU" sz="2400" dirty="0"/>
          </a:p>
        </p:txBody>
      </p:sp>
      <p:pic>
        <p:nvPicPr>
          <p:cNvPr id="2050" name="Picture 2" descr="F:\DCIM\100CASIO\CIMG7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90" y="692696"/>
            <a:ext cx="485501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11350"/>
            <a:ext cx="8229600" cy="57466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Главная цель современного образования – воспитание полноценной личности, способной к творческой деятельности.   В последние годы в обществе сложилось новое понимание главной цели образования: формирование готовности к саморазвитию, обеспечивающей интеграцию личности в национальную и мировую культуру, освоение ее прошлого, настоящего и будущего, вхождение в ее созидание и сотворение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9" y="116632"/>
            <a:ext cx="14811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8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 и место ребенка в 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0425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1.Авторитарные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2.Дидактоцентрические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3.Личностно-ориентированные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-технологии сотрудничества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-проектная технология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4811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7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38661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  <a:t>Проектная деятельность, участие в ученических проектах дает возможность школьнику  раскрыть свой творческий потенциал, приобрести навыки научно-исследовательской деятельности, расширить свои знания по общеобразовательным предметам, реализовать оригинальные идеи, научиться различным формам презентации проектно-исследовательских работ. Таким образом, проектная технология помогает решить задачи современного образования.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4811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88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1" y="189794"/>
            <a:ext cx="4370567" cy="328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39952" y="3501008"/>
            <a:ext cx="4693418" cy="3211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371947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лобальное</a:t>
            </a:r>
            <a:b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похолодание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116632" y="908720"/>
            <a:ext cx="7081875" cy="153250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Глобальное </a:t>
            </a:r>
          </a:p>
          <a:p>
            <a:pPr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потепление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00338" y="3284538"/>
            <a:ext cx="7772400" cy="1470025"/>
          </a:xfrm>
          <a:prstGeom prst="flowChartDecision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000" dirty="0" smtClean="0">
                <a:solidFill>
                  <a:prstClr val="black"/>
                </a:solidFill>
              </a:rPr>
              <a:t>или</a:t>
            </a:r>
            <a:endParaRPr lang="ru-RU" sz="6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438" y="5384800"/>
            <a:ext cx="1873250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Подготовил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Скворцов Иван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Руководитель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2000" b="1" dirty="0" err="1">
                <a:solidFill>
                  <a:prstClr val="black"/>
                </a:solidFill>
              </a:rPr>
              <a:t>Суховеева</a:t>
            </a:r>
            <a:r>
              <a:rPr lang="ru-RU" sz="2000" b="1" dirty="0">
                <a:solidFill>
                  <a:prstClr val="black"/>
                </a:solidFill>
              </a:rPr>
              <a:t> Т.В.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347864" y="2688187"/>
            <a:ext cx="1716782" cy="171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625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SS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194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русский ле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питер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черное  море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елигер.jpg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байкал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64966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ключевская сопка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3528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школа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2672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москва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263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rk_Bernes_-_S_Chego_Nachinajets_a_Rod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106234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143125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3385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15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15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кремл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632523"/>
                </a:solidFill>
              </a:rPr>
              <a:t>Москва… как много в этом звуке </a:t>
            </a:r>
            <a:br>
              <a:rPr lang="ru-RU" sz="2800" b="1" i="1" dirty="0" smtClean="0">
                <a:solidFill>
                  <a:srgbClr val="632523"/>
                </a:solidFill>
              </a:rPr>
            </a:br>
            <a:r>
              <a:rPr lang="ru-RU" sz="2800" b="1" i="1" dirty="0" smtClean="0">
                <a:solidFill>
                  <a:srgbClr val="632523"/>
                </a:solidFill>
              </a:rPr>
              <a:t>Для сердца русского слилось!</a:t>
            </a:r>
            <a:br>
              <a:rPr lang="ru-RU" sz="2800" b="1" i="1" dirty="0" smtClean="0">
                <a:solidFill>
                  <a:srgbClr val="632523"/>
                </a:solidFill>
              </a:rPr>
            </a:br>
            <a:r>
              <a:rPr lang="ru-RU" sz="2800" b="1" i="1" dirty="0" smtClean="0">
                <a:solidFill>
                  <a:srgbClr val="632523"/>
                </a:solidFill>
              </a:rPr>
              <a:t>Как много в нем отозвалось! </a:t>
            </a:r>
            <a:br>
              <a:rPr lang="ru-RU" sz="2800" b="1" i="1" dirty="0" smtClean="0">
                <a:solidFill>
                  <a:srgbClr val="632523"/>
                </a:solidFill>
              </a:rPr>
            </a:br>
            <a:r>
              <a:rPr lang="ru-RU" sz="2800" b="1" i="1" dirty="0" smtClean="0">
                <a:solidFill>
                  <a:srgbClr val="632523"/>
                </a:solidFill>
              </a:rPr>
              <a:t>                               </a:t>
            </a:r>
            <a:r>
              <a:rPr lang="ru-RU" sz="2800" b="1" i="1" dirty="0" err="1" smtClean="0">
                <a:solidFill>
                  <a:srgbClr val="632523"/>
                </a:solidFill>
              </a:rPr>
              <a:t>А.С.Пушкин</a:t>
            </a:r>
            <a:endParaRPr lang="ru-RU" sz="2800" b="1" i="1" dirty="0" smtClean="0">
              <a:solidFill>
                <a:srgbClr val="632523"/>
              </a:solidFill>
            </a:endParaRPr>
          </a:p>
        </p:txBody>
      </p:sp>
      <p:pic>
        <p:nvPicPr>
          <p:cNvPr id="5" name="Iz_kino_Aleksand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83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Картинка 7 из 8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0"/>
            <a:ext cx="6011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0"/>
            <a:ext cx="67691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i="1">
                <a:solidFill>
                  <a:srgbClr val="FFFFFF"/>
                </a:solidFill>
                <a:latin typeface="Arial" charset="0"/>
              </a:rPr>
              <a:t>Санкт-Петербург</a:t>
            </a:r>
            <a:r>
              <a:rPr lang="ru-RU" sz="2400" b="1" i="1">
                <a:solidFill>
                  <a:srgbClr val="FFFFFF"/>
                </a:solidFill>
                <a:latin typeface="Arial Unicode MS" pitchFamily="34" charset="-128"/>
              </a:rPr>
              <a:t>- </a:t>
            </a:r>
            <a:r>
              <a:rPr lang="ru-RU" sz="2400" b="1" i="1">
                <a:solidFill>
                  <a:srgbClr val="FFFFFF"/>
                </a:solidFill>
                <a:latin typeface="Arial" charset="0"/>
              </a:rPr>
              <a:t>город, который входит в список объектов всемирного наследия ЮНЕСКО</a:t>
            </a:r>
          </a:p>
        </p:txBody>
      </p:sp>
    </p:spTree>
    <p:extLst>
      <p:ext uri="{BB962C8B-B14F-4D97-AF65-F5344CB8AC3E}">
        <p14:creationId xmlns:p14="http://schemas.microsoft.com/office/powerpoint/2010/main" val="336292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303</Words>
  <Application>Microsoft Office PowerPoint</Application>
  <PresentationFormat>Экран (4:3)</PresentationFormat>
  <Paragraphs>28</Paragraphs>
  <Slides>12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Тема Office</vt:lpstr>
      <vt:lpstr>1_Тема Office</vt:lpstr>
      <vt:lpstr>1_Оформление по умолчанию</vt:lpstr>
      <vt:lpstr>2_Оформление по умолчанию</vt:lpstr>
      <vt:lpstr>Пастель</vt:lpstr>
      <vt:lpstr>2_Тема Office</vt:lpstr>
      <vt:lpstr>Оформление по умолчанию</vt:lpstr>
      <vt:lpstr>3_Оформление по умолчанию</vt:lpstr>
      <vt:lpstr>Развитие творческих способностей учащихся в проектном  обучении    </vt:lpstr>
      <vt:lpstr>Презентация PowerPoint</vt:lpstr>
      <vt:lpstr> Главная цель современного образования – воспитание полноценной личности, способной к творческой деятельности.   В последние годы в обществе сложилось новое понимание главной цели образования: формирование готовности к саморазвитию, обеспечивающей интеграцию личности в национальную и мировую культуру, освоение ее прошлого, настоящего и будущего, вхождение в ее созидание и сотворение</vt:lpstr>
      <vt:lpstr>Педагогические технологии и место ребенка в них</vt:lpstr>
      <vt:lpstr>Проектная деятельность, участие в ученических проектах дает возможность школьнику  раскрыть свой творческий потенциал, приобрести навыки научно-исследовательской деятельности, расширить свои знания по общеобразовательным предметам, реализовать оригинальные идеи, научиться различным формам презентации проектно-исследовательских работ. Таким образом, проектная технология помогает решить задачи современного образования. </vt:lpstr>
      <vt:lpstr>глобальное  похолодание?</vt:lpstr>
      <vt:lpstr>Презентация PowerPoint</vt:lpstr>
      <vt:lpstr>Москва… как много в этом звуке  Для сердца русского слилось! Как много в нем отозвалось!                                 А.С.Пушкин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учащихся в проектном  обучении    </dc:title>
  <dc:creator>ДОМ</dc:creator>
  <cp:lastModifiedBy>ДОМ</cp:lastModifiedBy>
  <cp:revision>7</cp:revision>
  <dcterms:created xsi:type="dcterms:W3CDTF">2012-03-11T18:34:35Z</dcterms:created>
  <dcterms:modified xsi:type="dcterms:W3CDTF">2013-04-03T12:19:49Z</dcterms:modified>
</cp:coreProperties>
</file>